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handoutMasterIdLst>
    <p:handoutMasterId r:id="rId17"/>
  </p:handoutMasterIdLst>
  <p:sldIdLst>
    <p:sldId id="256" r:id="rId2"/>
    <p:sldId id="257" r:id="rId3"/>
    <p:sldId id="259" r:id="rId4"/>
    <p:sldId id="258" r:id="rId5"/>
    <p:sldId id="260" r:id="rId6"/>
    <p:sldId id="265" r:id="rId7"/>
    <p:sldId id="266" r:id="rId8"/>
    <p:sldId id="267" r:id="rId9"/>
    <p:sldId id="268" r:id="rId10"/>
    <p:sldId id="261" r:id="rId11"/>
    <p:sldId id="263" r:id="rId12"/>
    <p:sldId id="262" r:id="rId13"/>
    <p:sldId id="269" r:id="rId14"/>
    <p:sldId id="264" r:id="rId15"/>
  </p:sldIdLst>
  <p:sldSz cx="12192000" cy="6858000"/>
  <p:notesSz cx="6858000" cy="9144000"/>
  <p:defaultTextStyle>
    <a:defPPr rtl="0">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notesViewPr>
    <p:cSldViewPr snapToGrid="0">
      <p:cViewPr varScale="1">
        <p:scale>
          <a:sx n="89" d="100"/>
          <a:sy n="89" d="100"/>
        </p:scale>
        <p:origin x="37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E317CDC8-7E04-469E-89F9-5E3187B84C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164861A-E35E-47EF-A5ED-41FCE50675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E1C690-A9DF-4A97-9A11-96DE9C2E4D6B}" type="datetime1">
              <a:rPr lang="nl-NL" smtClean="0"/>
              <a:t>23-2-2023</a:t>
            </a:fld>
            <a:endParaRPr lang="nl-NL"/>
          </a:p>
        </p:txBody>
      </p:sp>
      <p:sp>
        <p:nvSpPr>
          <p:cNvPr id="4" name="Tijdelijke aanduiding voor voettekst 3">
            <a:extLst>
              <a:ext uri="{FF2B5EF4-FFF2-40B4-BE49-F238E27FC236}">
                <a16:creationId xmlns:a16="http://schemas.microsoft.com/office/drawing/2014/main" id="{E76FFFCA-04FF-46ED-8E74-62D6BF87CC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1415E6B1-EE9C-4108-B8F6-43944F33AC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E06759-F8EF-415E-BAAD-3783F6210516}" type="slidenum">
              <a:rPr lang="nl-NL" smtClean="0"/>
              <a:t>‹nr.›</a:t>
            </a:fld>
            <a:endParaRPr lang="nl-NL"/>
          </a:p>
        </p:txBody>
      </p:sp>
    </p:spTree>
    <p:extLst>
      <p:ext uri="{BB962C8B-B14F-4D97-AF65-F5344CB8AC3E}">
        <p14:creationId xmlns:p14="http://schemas.microsoft.com/office/powerpoint/2010/main" val="1744767916"/>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52901" units="1/cm"/>
          <inkml:channelProperty channel="Y" name="resolution" value="65.45454" units="1/cm"/>
          <inkml:channelProperty channel="T" name="resolution" value="1" units="1/dev"/>
        </inkml:channelProperties>
      </inkml:inkSource>
      <inkml:timestamp xml:id="ts0" timeString="2023-02-23T09:47:17.952"/>
    </inkml:context>
    <inkml:brush xml:id="br0">
      <inkml:brushProperty name="width" value="0.05292" units="cm"/>
      <inkml:brushProperty name="height" value="0.05292" units="cm"/>
      <inkml:brushProperty name="color" value="#FF0000"/>
    </inkml:brush>
  </inkml:definitions>
  <inkml:trace contextRef="#ctx0" brushRef="#br0">30021 13829 0,'-370'-18'63,"-230"-17"-63,1 88 16,-107 123-16,89 107 0,70-19 15,88 124-15,124-88 16,106 53-16,88-18 15,0-88-15,52 17 0,-17-34 16,18 17-16,53-36 16,17-17-16,18-53 15,0-35-15,0-17 16,0 16-16,0-34 16,0 17-16,0-17 0,-17-1 15,-1-17-15,0-18 16,18-17-16,-17 17 15,17-17 1,70-18 0,230-88-16,811-477 15,389-317-15,140-141 16,-493 124 0,-336 228-16,-193 160 0,52-71 0,-123 70 15,-89 89 1,-352 123-16,-106 36 15,0 52-15,0-17 16,0 70-16,0 0 0,0 53 16,0 53-16,0 36 15,0-19-15,0 19 16,0-1 0,-18 18-1,1 0 1,-1 0 15,0 0-31,1 0 0,-1 0 16,1 18-16,17-1 0,-18 1 15,18 0 1,0-1-16,-18 36 0,1 0 16,-19 18-16,1-1 15,17-17-15,1 35 16,-18-35-16,-36 35 0,0-35 15,-52 36-15,35-19 16,-71 1-16,18-1 16,-18 18-16,36-17 15,17 0-15,35-36 0,1 18 16,17-36-16,18 19 16,-1-1-16,-34 0 15,34-17-15,1 17 16,-18 18-16,36-35 15,-19-18-15,36 17 16,-17 1 0,17 0-16,-18-18 0,0 17 15,18 1 1,-17 0-16,-1-18 16,0 17-1,1 1-15,-1-1 16,1-17-16,-1 18 15,0-18-15,1 0 0,-1 18 16,-17-1-16,17 1 0,0-18 16,1 0-1,-1 0-15,1 18 0,-1-18 16,0 17-16</inkml:trace>
  <inkml:trace contextRef="#ctx0" brushRef="#br0" timeOffset="837.92">31591 12294 0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DE23B03-4F94-4B4F-A863-26C8638A531F}" type="datetime1">
              <a:rPr lang="nl-NL" noProof="0" smtClean="0"/>
              <a:t>23-2-2023</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051351B-2C5D-457B-ABE5-B64DBC7BD410}" type="slidenum">
              <a:rPr lang="nl-NL" noProof="0" smtClean="0"/>
              <a:t>‹nr.›</a:t>
            </a:fld>
            <a:endParaRPr lang="nl-NL" noProof="0"/>
          </a:p>
        </p:txBody>
      </p:sp>
    </p:spTree>
    <p:extLst>
      <p:ext uri="{BB962C8B-B14F-4D97-AF65-F5344CB8AC3E}">
        <p14:creationId xmlns:p14="http://schemas.microsoft.com/office/powerpoint/2010/main" val="20270009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r>
              <a:rPr lang="nl-NL"/>
              <a:t>Deze kunnen worden gewijzigd zodat ze overeenkomen met bepaalde regels van uw school. </a:t>
            </a:r>
          </a:p>
        </p:txBody>
      </p:sp>
      <p:sp>
        <p:nvSpPr>
          <p:cNvPr id="4" name="Tijdelijke aanduiding voor dianummer 3"/>
          <p:cNvSpPr>
            <a:spLocks noGrp="1"/>
          </p:cNvSpPr>
          <p:nvPr>
            <p:ph type="sldNum" sz="quarter" idx="10"/>
          </p:nvPr>
        </p:nvSpPr>
        <p:spPr/>
        <p:txBody>
          <a:bodyPr rtlCol="0"/>
          <a:lstStyle/>
          <a:p>
            <a:pPr rtl="0"/>
            <a:fld id="{C051351B-2C5D-457B-ABE5-B64DBC7BD410}" type="slidenum">
              <a:rPr lang="nl-NL" smtClean="0"/>
              <a:t>1</a:t>
            </a:fld>
            <a:endParaRPr lang="nl-NL"/>
          </a:p>
        </p:txBody>
      </p:sp>
    </p:spTree>
    <p:extLst>
      <p:ext uri="{BB962C8B-B14F-4D97-AF65-F5344CB8AC3E}">
        <p14:creationId xmlns:p14="http://schemas.microsoft.com/office/powerpoint/2010/main" val="351904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hoek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ctrTitle" hasCustomPrompt="1"/>
          </p:nvPr>
        </p:nvSpPr>
        <p:spPr>
          <a:xfrm>
            <a:off x="365759" y="2166364"/>
            <a:ext cx="11471565" cy="1739347"/>
          </a:xfrm>
        </p:spPr>
        <p:txBody>
          <a:bodyPr tIns="45720" bIns="45720" rtlCol="0" anchor="ctr">
            <a:normAutofit/>
          </a:bodyPr>
          <a:lstStyle>
            <a:lvl1pPr algn="ctr">
              <a:lnSpc>
                <a:spcPct val="80000"/>
              </a:lnSpc>
              <a:defRPr sz="6000" spc="150" baseline="0"/>
            </a:lvl1pPr>
          </a:lstStyle>
          <a:p>
            <a:pPr rtl="0"/>
            <a:r>
              <a:rPr lang="nl-NL" noProof="0"/>
              <a:t>Klik om de titelstijl van het model te bewerken</a:t>
            </a:r>
          </a:p>
        </p:txBody>
      </p:sp>
      <p:sp>
        <p:nvSpPr>
          <p:cNvPr id="3" name="Subtitel 2"/>
          <p:cNvSpPr>
            <a:spLocks noGrp="1"/>
          </p:cNvSpPr>
          <p:nvPr>
            <p:ph type="subTitle" idx="1" hasCustomPrompt="1"/>
          </p:nvPr>
        </p:nvSpPr>
        <p:spPr>
          <a:xfrm>
            <a:off x="1524000" y="3996250"/>
            <a:ext cx="9144000" cy="1309255"/>
          </a:xfrm>
        </p:spPr>
        <p:txBody>
          <a:bodyPr rtlCol="0">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nl-NL" noProof="0"/>
              <a:t>Klik om de subtitelstijl van het model te bewerken</a:t>
            </a:r>
          </a:p>
        </p:txBody>
      </p:sp>
      <p:sp>
        <p:nvSpPr>
          <p:cNvPr id="4" name="Tijdelijke aanduiding voor datum 3"/>
          <p:cNvSpPr>
            <a:spLocks noGrp="1"/>
          </p:cNvSpPr>
          <p:nvPr>
            <p:ph type="dt" sz="half" idx="10"/>
          </p:nvPr>
        </p:nvSpPr>
        <p:spPr/>
        <p:txBody>
          <a:bodyPr rtlCol="0"/>
          <a:lstStyle/>
          <a:p>
            <a:pPr rtl="0"/>
            <a:fld id="{DF589AA3-B57D-4B46-BCA4-4F71A7576258}" type="datetime1">
              <a:rPr lang="nl-NL" noProof="0" smtClean="0"/>
              <a:t>23-2-2023</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1232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p:txBody>
          <a:bodyPr vert="eaVert"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E1685678-B6F4-4F49-BA0B-E8A948A6C1AB}" type="datetime1">
              <a:rPr lang="nl-NL" noProof="0" smtClean="0"/>
              <a:t>23-2-2023</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94542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hthoek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e titel 1"/>
          <p:cNvSpPr>
            <a:spLocks noGrp="1"/>
          </p:cNvSpPr>
          <p:nvPr>
            <p:ph type="title" orient="vert" hasCustomPrompt="1"/>
          </p:nvPr>
        </p:nvSpPr>
        <p:spPr>
          <a:xfrm>
            <a:off x="9160624" y="274638"/>
            <a:ext cx="2402380" cy="5897562"/>
          </a:xfrm>
        </p:spPr>
        <p:txBody>
          <a:bodyPr vert="eaVert"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a:xfrm>
            <a:off x="838199" y="274638"/>
            <a:ext cx="7973291" cy="5897562"/>
          </a:xfrm>
        </p:spPr>
        <p:txBody>
          <a:bodyPr vert="eaVert"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a:xfrm>
            <a:off x="838200" y="6422854"/>
            <a:ext cx="2743196" cy="365125"/>
          </a:xfrm>
        </p:spPr>
        <p:txBody>
          <a:bodyPr rtlCol="0"/>
          <a:lstStyle/>
          <a:p>
            <a:pPr rtl="0"/>
            <a:fld id="{30DBCEB7-83DA-43C3-8CB7-472D25EA5419}" type="datetime1">
              <a:rPr lang="nl-NL" noProof="0" smtClean="0"/>
              <a:t>23-2-2023</a:t>
            </a:fld>
            <a:endParaRPr lang="nl-NL" noProof="0"/>
          </a:p>
        </p:txBody>
      </p:sp>
      <p:sp>
        <p:nvSpPr>
          <p:cNvPr id="5" name="Tijdelijke aanduiding voor voettekst 4"/>
          <p:cNvSpPr>
            <a:spLocks noGrp="1"/>
          </p:cNvSpPr>
          <p:nvPr>
            <p:ph type="ftr" sz="quarter" idx="11"/>
          </p:nvPr>
        </p:nvSpPr>
        <p:spPr>
          <a:xfrm>
            <a:off x="3776135" y="6422854"/>
            <a:ext cx="4279669" cy="365125"/>
          </a:xfrm>
        </p:spPr>
        <p:txBody>
          <a:bodyPr rtlCol="0"/>
          <a:lstStyle/>
          <a:p>
            <a:pPr rtl="0"/>
            <a:endParaRPr lang="nl-NL" noProof="0"/>
          </a:p>
        </p:txBody>
      </p:sp>
      <p:sp>
        <p:nvSpPr>
          <p:cNvPr id="6" name="Tijdelijke aanduiding voor dianummer 5"/>
          <p:cNvSpPr>
            <a:spLocks noGrp="1"/>
          </p:cNvSpPr>
          <p:nvPr>
            <p:ph type="sldNum" sz="quarter" idx="12"/>
          </p:nvPr>
        </p:nvSpPr>
        <p:spPr>
          <a:xfrm>
            <a:off x="8073048" y="6422854"/>
            <a:ext cx="879759" cy="365125"/>
          </a:xfrm>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110135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idx="1" hasCustomPrompt="1"/>
          </p:nvPr>
        </p:nvSpPr>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949FE3D0-5CCB-455D-89EA-D08B076C98D6}" type="datetime1">
              <a:rPr lang="nl-NL" noProof="0" smtClean="0"/>
              <a:t>23-2-2023</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236758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1"/>
      </p:bgRef>
    </p:bg>
    <p:spTree>
      <p:nvGrpSpPr>
        <p:cNvPr id="1" name=""/>
        <p:cNvGrpSpPr/>
        <p:nvPr/>
      </p:nvGrpSpPr>
      <p:grpSpPr>
        <a:xfrm>
          <a:off x="0" y="0"/>
          <a:ext cx="0" cy="0"/>
          <a:chOff x="0" y="0"/>
          <a:chExt cx="0" cy="0"/>
        </a:xfrm>
      </p:grpSpPr>
      <p:sp>
        <p:nvSpPr>
          <p:cNvPr id="7" name="Rechthoek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833191" y="2208879"/>
            <a:ext cx="10515600" cy="1676400"/>
          </a:xfrm>
        </p:spPr>
        <p:txBody>
          <a:bodyPr rtlCol="0" anchor="ctr">
            <a:noAutofit/>
          </a:bodyPr>
          <a:lstStyle>
            <a:lvl1pPr algn="ctr">
              <a:lnSpc>
                <a:spcPct val="80000"/>
              </a:lnSpc>
              <a:defRPr sz="6000" b="0" spc="150" baseline="0">
                <a:solidFill>
                  <a:schemeClr val="bg1"/>
                </a:solidFill>
              </a:defRPr>
            </a:lvl1pPr>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833191" y="4010334"/>
            <a:ext cx="10515600" cy="1174639"/>
          </a:xfrm>
        </p:spPr>
        <p:txBody>
          <a:bodyPr rtlCol="0"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noProof="0"/>
              <a:t>Tekststijlen van het model bewerken</a:t>
            </a:r>
          </a:p>
        </p:txBody>
      </p:sp>
      <p:sp>
        <p:nvSpPr>
          <p:cNvPr id="4" name="Tijdelijke aanduiding voor datum 3"/>
          <p:cNvSpPr>
            <a:spLocks noGrp="1"/>
          </p:cNvSpPr>
          <p:nvPr>
            <p:ph type="dt" sz="half" idx="10"/>
          </p:nvPr>
        </p:nvSpPr>
        <p:spPr/>
        <p:txBody>
          <a:bodyPr rtlCol="0"/>
          <a:lstStyle>
            <a:lvl1pPr>
              <a:defRPr>
                <a:solidFill>
                  <a:schemeClr val="tx2"/>
                </a:solidFill>
              </a:defRPr>
            </a:lvl1pPr>
          </a:lstStyle>
          <a:p>
            <a:pPr rtl="0"/>
            <a:fld id="{F1ABC6B4-E8D9-4F94-B349-CEF6853C0D2D}" type="datetime1">
              <a:rPr lang="nl-NL" noProof="0" smtClean="0"/>
              <a:t>23-2-2023</a:t>
            </a:fld>
            <a:endParaRPr lang="nl-NL" noProof="0"/>
          </a:p>
        </p:txBody>
      </p:sp>
      <p:sp>
        <p:nvSpPr>
          <p:cNvPr id="5" name="Tijdelijke aanduiding voor voettekst 4"/>
          <p:cNvSpPr>
            <a:spLocks noGrp="1"/>
          </p:cNvSpPr>
          <p:nvPr>
            <p:ph type="ftr" sz="quarter" idx="11"/>
          </p:nvPr>
        </p:nvSpPr>
        <p:spPr/>
        <p:txBody>
          <a:bodyPr rtlCol="0"/>
          <a:lstStyle>
            <a:lvl1pPr>
              <a:defRPr>
                <a:solidFill>
                  <a:schemeClr val="tx2"/>
                </a:solidFill>
              </a:defRPr>
            </a:lvl1pPr>
          </a:lstStyle>
          <a:p>
            <a:pPr rtl="0"/>
            <a:endParaRPr lang="nl-NL" noProof="0"/>
          </a:p>
        </p:txBody>
      </p:sp>
      <p:sp>
        <p:nvSpPr>
          <p:cNvPr id="6" name="Tijdelijke aanduiding voor dianummer 5"/>
          <p:cNvSpPr>
            <a:spLocks noGrp="1"/>
          </p:cNvSpPr>
          <p:nvPr>
            <p:ph type="sldNum" sz="quarter" idx="12"/>
          </p:nvPr>
        </p:nvSpPr>
        <p:spPr/>
        <p:txBody>
          <a:bodyPr rtlCol="0"/>
          <a:lstStyle>
            <a:lvl1pPr>
              <a:defRPr>
                <a:solidFill>
                  <a:schemeClr val="tx2"/>
                </a:solidFill>
              </a:defRPr>
            </a:lvl1pPr>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99760607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sz="half" idx="1" hasCustomPrompt="1"/>
          </p:nvPr>
        </p:nvSpPr>
        <p:spPr>
          <a:xfrm>
            <a:off x="1205344" y="2011680"/>
            <a:ext cx="4754880" cy="420624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p:cNvSpPr>
            <a:spLocks noGrp="1"/>
          </p:cNvSpPr>
          <p:nvPr>
            <p:ph sz="half" idx="2" hasCustomPrompt="1"/>
          </p:nvPr>
        </p:nvSpPr>
        <p:spPr>
          <a:xfrm>
            <a:off x="6230391" y="2011680"/>
            <a:ext cx="4754880" cy="420624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p:cNvSpPr>
            <a:spLocks noGrp="1"/>
          </p:cNvSpPr>
          <p:nvPr>
            <p:ph type="dt" sz="half" idx="10"/>
          </p:nvPr>
        </p:nvSpPr>
        <p:spPr/>
        <p:txBody>
          <a:bodyPr rtlCol="0"/>
          <a:lstStyle/>
          <a:p>
            <a:pPr rtl="0"/>
            <a:fld id="{4E947FE3-16CA-4889-ADFC-2B9772865DCF}" type="datetime1">
              <a:rPr lang="nl-NL" noProof="0" smtClean="0"/>
              <a:t>23-2-2023</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25660164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el 9"/>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1207008" y="1913470"/>
            <a:ext cx="4754880" cy="743094"/>
          </a:xfrm>
        </p:spPr>
        <p:txBody>
          <a:bodyPr rtlCol="0"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4" name="Tijdelijke aanduiding voor inhoud 3"/>
          <p:cNvSpPr>
            <a:spLocks noGrp="1"/>
          </p:cNvSpPr>
          <p:nvPr>
            <p:ph sz="half" idx="2" hasCustomPrompt="1"/>
          </p:nvPr>
        </p:nvSpPr>
        <p:spPr>
          <a:xfrm>
            <a:off x="1207008" y="2656566"/>
            <a:ext cx="4754880" cy="35661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p:cNvSpPr>
            <a:spLocks noGrp="1"/>
          </p:cNvSpPr>
          <p:nvPr>
            <p:ph type="body" sz="quarter" idx="3" hasCustomPrompt="1"/>
          </p:nvPr>
        </p:nvSpPr>
        <p:spPr>
          <a:xfrm>
            <a:off x="6231230" y="1913470"/>
            <a:ext cx="4754880" cy="743094"/>
          </a:xfrm>
        </p:spPr>
        <p:txBody>
          <a:bodyPr rtlCol="0"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6" name="Tijdelijke aanduiding voor inhoud 5"/>
          <p:cNvSpPr>
            <a:spLocks noGrp="1"/>
          </p:cNvSpPr>
          <p:nvPr>
            <p:ph sz="quarter" idx="4" hasCustomPrompt="1"/>
          </p:nvPr>
        </p:nvSpPr>
        <p:spPr>
          <a:xfrm>
            <a:off x="6231230" y="2656564"/>
            <a:ext cx="4754880" cy="35661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p:cNvSpPr>
            <a:spLocks noGrp="1"/>
          </p:cNvSpPr>
          <p:nvPr>
            <p:ph type="dt" sz="half" idx="10"/>
          </p:nvPr>
        </p:nvSpPr>
        <p:spPr/>
        <p:txBody>
          <a:bodyPr rtlCol="0"/>
          <a:lstStyle/>
          <a:p>
            <a:pPr rtl="0"/>
            <a:fld id="{64C4E616-7AF5-4A9B-87BB-7080498E3228}" type="datetime1">
              <a:rPr lang="nl-NL" noProof="0" smtClean="0"/>
              <a:t>23-2-2023</a:t>
            </a:fld>
            <a:endParaRPr lang="nl-NL" noProof="0"/>
          </a:p>
        </p:txBody>
      </p:sp>
      <p:sp>
        <p:nvSpPr>
          <p:cNvPr id="8" name="Tijdelijke aanduiding voor voettekst 7"/>
          <p:cNvSpPr>
            <a:spLocks noGrp="1"/>
          </p:cNvSpPr>
          <p:nvPr>
            <p:ph type="ftr" sz="quarter" idx="11"/>
          </p:nvPr>
        </p:nvSpPr>
        <p:spPr/>
        <p:txBody>
          <a:bodyPr rtlCol="0"/>
          <a:lstStyle/>
          <a:p>
            <a:pPr rtl="0"/>
            <a:endParaRPr lang="nl-NL" noProof="0"/>
          </a:p>
        </p:txBody>
      </p:sp>
      <p:sp>
        <p:nvSpPr>
          <p:cNvPr id="9" name="Tijdelijke aanduiding voor dianummer 8"/>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64065215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datum 2"/>
          <p:cNvSpPr>
            <a:spLocks noGrp="1"/>
          </p:cNvSpPr>
          <p:nvPr>
            <p:ph type="dt" sz="half" idx="10"/>
          </p:nvPr>
        </p:nvSpPr>
        <p:spPr/>
        <p:txBody>
          <a:bodyPr rtlCol="0"/>
          <a:lstStyle/>
          <a:p>
            <a:pPr rtl="0"/>
            <a:fld id="{7EF77DEF-82F8-46B0-974D-A7C019A50E4B}" type="datetime1">
              <a:rPr lang="nl-NL" noProof="0" smtClean="0"/>
              <a:t>23-2-2023</a:t>
            </a:fld>
            <a:endParaRPr lang="nl-NL" noProof="0"/>
          </a:p>
        </p:txBody>
      </p:sp>
      <p:sp>
        <p:nvSpPr>
          <p:cNvPr id="4" name="Tijdelijke aanduiding voor voettekst 3"/>
          <p:cNvSpPr>
            <a:spLocks noGrp="1"/>
          </p:cNvSpPr>
          <p:nvPr>
            <p:ph type="ftr" sz="quarter" idx="11"/>
          </p:nvPr>
        </p:nvSpPr>
        <p:spPr/>
        <p:txBody>
          <a:bodyPr rtlCol="0"/>
          <a:lstStyle/>
          <a:p>
            <a:pPr rtl="0"/>
            <a:endParaRPr lang="nl-NL" noProof="0"/>
          </a:p>
        </p:txBody>
      </p:sp>
      <p:sp>
        <p:nvSpPr>
          <p:cNvPr id="5" name="Tijdelijke aanduiding voor dianummer 4"/>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165601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F6584CD9-EA98-46EC-B6F0-58606384D779}" type="datetime1">
              <a:rPr lang="nl-NL" noProof="0" smtClean="0"/>
              <a:t>23-2-2023</a:t>
            </a:fld>
            <a:endParaRPr lang="nl-NL" noProof="0"/>
          </a:p>
        </p:txBody>
      </p:sp>
      <p:sp>
        <p:nvSpPr>
          <p:cNvPr id="3" name="Tijdelijke aanduiding voor voettekst 2"/>
          <p:cNvSpPr>
            <a:spLocks noGrp="1"/>
          </p:cNvSpPr>
          <p:nvPr>
            <p:ph type="ftr" sz="quarter" idx="11"/>
          </p:nvPr>
        </p:nvSpPr>
        <p:spPr/>
        <p:txBody>
          <a:bodyPr rtlCol="0"/>
          <a:lstStyle/>
          <a:p>
            <a:pPr rtl="0"/>
            <a:endParaRPr lang="nl-NL" noProof="0"/>
          </a:p>
        </p:txBody>
      </p:sp>
      <p:sp>
        <p:nvSpPr>
          <p:cNvPr id="4" name="Tijdelijke aanduiding voor dianummer 3"/>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40726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idx="1" hasCustomPrompt="1"/>
          </p:nvPr>
        </p:nvSpPr>
        <p:spPr>
          <a:xfrm>
            <a:off x="1207008" y="2120054"/>
            <a:ext cx="6126480" cy="411480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p:cNvSpPr>
            <a:spLocks noGrp="1"/>
          </p:cNvSpPr>
          <p:nvPr>
            <p:ph type="body" sz="half" idx="2" hasCustomPrompt="1"/>
          </p:nvPr>
        </p:nvSpPr>
        <p:spPr>
          <a:xfrm>
            <a:off x="7789023" y="2147486"/>
            <a:ext cx="3200400" cy="3432319"/>
          </a:xfrm>
        </p:spPr>
        <p:txBody>
          <a:bodyPr rtlCol="0">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Tekststijlen van het model bewerken</a:t>
            </a:r>
          </a:p>
        </p:txBody>
      </p:sp>
      <p:sp>
        <p:nvSpPr>
          <p:cNvPr id="5" name="Tijdelijke aanduiding voor datum 4"/>
          <p:cNvSpPr>
            <a:spLocks noGrp="1"/>
          </p:cNvSpPr>
          <p:nvPr>
            <p:ph type="dt" sz="half" idx="10"/>
          </p:nvPr>
        </p:nvSpPr>
        <p:spPr/>
        <p:txBody>
          <a:bodyPr rtlCol="0"/>
          <a:lstStyle/>
          <a:p>
            <a:pPr rtl="0"/>
            <a:fld id="{559C292D-ACE1-48AE-83D3-25EC8FEDEE82}" type="datetime1">
              <a:rPr lang="nl-NL" noProof="0" smtClean="0"/>
              <a:t>23-2-2023</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152350777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afbeelding 2"/>
          <p:cNvSpPr>
            <a:spLocks noGrp="1" noChangeAspect="1"/>
          </p:cNvSpPr>
          <p:nvPr>
            <p:ph type="pic" idx="1" hasCustomPrompt="1"/>
          </p:nvPr>
        </p:nvSpPr>
        <p:spPr>
          <a:xfrm>
            <a:off x="1280160" y="2211494"/>
            <a:ext cx="6126480" cy="3931920"/>
          </a:xfrm>
          <a:solidFill>
            <a:schemeClr val="tx2">
              <a:lumMod val="60000"/>
              <a:lumOff val="40000"/>
            </a:schemeClr>
          </a:solidFill>
        </p:spPr>
        <p:txBody>
          <a:bodyPr tIns="365760" rtlCol="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pictogram om afbeelding toe te voegen</a:t>
            </a:r>
          </a:p>
        </p:txBody>
      </p:sp>
      <p:sp>
        <p:nvSpPr>
          <p:cNvPr id="4" name="Tijdelijke aanduiding voor tekst 3"/>
          <p:cNvSpPr>
            <a:spLocks noGrp="1"/>
          </p:cNvSpPr>
          <p:nvPr>
            <p:ph type="body" sz="half" idx="2" hasCustomPrompt="1"/>
          </p:nvPr>
        </p:nvSpPr>
        <p:spPr>
          <a:xfrm>
            <a:off x="7790688" y="2150621"/>
            <a:ext cx="3200400" cy="3429000"/>
          </a:xfrm>
        </p:spPr>
        <p:txBody>
          <a:bodyPr rtlCol="0">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Tekststijlen van het model bewerken</a:t>
            </a:r>
          </a:p>
        </p:txBody>
      </p:sp>
      <p:sp>
        <p:nvSpPr>
          <p:cNvPr id="5" name="Tijdelijke aanduiding voor datum 4"/>
          <p:cNvSpPr>
            <a:spLocks noGrp="1"/>
          </p:cNvSpPr>
          <p:nvPr>
            <p:ph type="dt" sz="half" idx="10"/>
          </p:nvPr>
        </p:nvSpPr>
        <p:spPr/>
        <p:txBody>
          <a:bodyPr rtlCol="0"/>
          <a:lstStyle/>
          <a:p>
            <a:pPr rtl="0"/>
            <a:fld id="{BB51D687-B841-43EF-87D9-8E3D11890F8E}" type="datetime1">
              <a:rPr lang="nl-NL" noProof="0" smtClean="0"/>
              <a:t>23-2-2023</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73679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hthoek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jdelijke aanduiding voor titel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pPr rtl="0"/>
            <a:r>
              <a:rPr lang="nl-NL" noProof="0"/>
              <a:t>Klik om de titelstijl van het model te bewerken</a:t>
            </a:r>
          </a:p>
        </p:txBody>
      </p:sp>
      <p:sp>
        <p:nvSpPr>
          <p:cNvPr id="3" name="Tijdelijke aanduiding voor tekst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rtl="0"/>
            <a:r>
              <a:rPr lang="nl-NL" noProof="0" dirty="0"/>
              <a:t>Tekststijlen van het model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4" name="Tijdelijke aanduiding voor datum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rtl="0"/>
            <a:fld id="{4180203D-3612-48AE-8542-D0D57AE431DD}" type="datetime1">
              <a:rPr lang="nl-NL" noProof="0" smtClean="0"/>
              <a:t>23-2-2023</a:t>
            </a:fld>
            <a:endParaRPr lang="nl-NL" noProof="0"/>
          </a:p>
        </p:txBody>
      </p:sp>
      <p:sp>
        <p:nvSpPr>
          <p:cNvPr id="5" name="Tijdelijke aanduiding voor voettekst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rtl="0"/>
            <a:endParaRPr lang="nl-NL" noProof="0"/>
          </a:p>
        </p:txBody>
      </p:sp>
      <p:sp>
        <p:nvSpPr>
          <p:cNvPr id="6" name="Tijdelijke aanduiding voor dianumm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475944540"/>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Rs8F44fYTT8?feature=oembe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6B9hrSk7bPQ?start=31&amp;feature=oembed" TargetMode="External"/><Relationship Id="rId5" Type="http://schemas.openxmlformats.org/officeDocument/2006/relationships/image" Target="../media/image7.png"/><Relationship Id="rId4"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82000"/>
          </a:schemeClr>
        </a:solidFill>
        <a:effectLst/>
      </p:bgPr>
    </p:bg>
    <p:spTree>
      <p:nvGrpSpPr>
        <p:cNvPr id="1" name=""/>
        <p:cNvGrpSpPr/>
        <p:nvPr/>
      </p:nvGrpSpPr>
      <p:grpSpPr>
        <a:xfrm>
          <a:off x="0" y="0"/>
          <a:ext cx="0" cy="0"/>
          <a:chOff x="0" y="0"/>
          <a:chExt cx="0" cy="0"/>
        </a:xfrm>
      </p:grpSpPr>
      <p:sp>
        <p:nvSpPr>
          <p:cNvPr id="3" name="Subtitel 2">
            <a:extLst>
              <a:ext uri="{FF2B5EF4-FFF2-40B4-BE49-F238E27FC236}">
                <a16:creationId xmlns:a16="http://schemas.microsoft.com/office/drawing/2014/main" id="{39D5E9E7-F049-4409-BEB3-DBAA80E8301D}"/>
              </a:ext>
            </a:extLst>
          </p:cNvPr>
          <p:cNvSpPr>
            <a:spLocks noGrp="1"/>
          </p:cNvSpPr>
          <p:nvPr>
            <p:ph type="subTitle" idx="1"/>
          </p:nvPr>
        </p:nvSpPr>
        <p:spPr>
          <a:xfrm>
            <a:off x="1057094" y="4033381"/>
            <a:ext cx="10077811" cy="1329387"/>
          </a:xfrm>
        </p:spPr>
        <p:txBody>
          <a:bodyPr rtlCol="0">
            <a:normAutofit/>
          </a:bodyPr>
          <a:lstStyle/>
          <a:p>
            <a:pPr rtl="0"/>
            <a:r>
              <a:rPr lang="nl-NL" sz="3000">
                <a:effectLst/>
                <a:latin typeface="Calibri" panose="020F0502020204030204" pitchFamily="34" charset="0"/>
                <a:ea typeface="Calibri" panose="020F0502020204030204" pitchFamily="34" charset="0"/>
                <a:cs typeface="Times New Roman" panose="02020603050405020304" pitchFamily="18" charset="0"/>
              </a:rPr>
              <a:t>Algemene psychiatrie, </a:t>
            </a:r>
            <a:r>
              <a:rPr lang="nl-NL" sz="3000" dirty="0">
                <a:effectLst/>
                <a:latin typeface="Calibri" panose="020F0502020204030204" pitchFamily="34" charset="0"/>
                <a:ea typeface="Calibri" panose="020F0502020204030204" pitchFamily="34" charset="0"/>
                <a:cs typeface="Times New Roman" panose="02020603050405020304" pitchFamily="18" charset="0"/>
              </a:rPr>
              <a:t>geschiedenis van de GGZ, participatie en rehabilitatie</a:t>
            </a:r>
            <a:endParaRPr lang="nl-NL" sz="3000" dirty="0">
              <a:latin typeface="Segoe UI" panose="020B0502040204020203" pitchFamily="34" charset="0"/>
              <a:cs typeface="Segoe UI" panose="020B0502040204020203" pitchFamily="34" charset="0"/>
            </a:endParaRPr>
          </a:p>
        </p:txBody>
      </p:sp>
      <p:sp>
        <p:nvSpPr>
          <p:cNvPr id="4" name="Rechthoek 3">
            <a:extLst>
              <a:ext uri="{FF2B5EF4-FFF2-40B4-BE49-F238E27FC236}">
                <a16:creationId xmlns:a16="http://schemas.microsoft.com/office/drawing/2014/main" id="{F2A2D7DD-5041-4C4D-A523-F870B27AD1D4}"/>
              </a:ext>
            </a:extLst>
          </p:cNvPr>
          <p:cNvSpPr/>
          <p:nvPr/>
        </p:nvSpPr>
        <p:spPr>
          <a:xfrm>
            <a:off x="3137423" y="2041989"/>
            <a:ext cx="6030176" cy="1631216"/>
          </a:xfrm>
          <a:prstGeom prst="rect">
            <a:avLst/>
          </a:prstGeom>
          <a:noFill/>
        </p:spPr>
        <p:txBody>
          <a:bodyPr wrap="none" lIns="91440" tIns="45720" rIns="91440" bIns="45720" rtlCol="0">
            <a:spAutoFit/>
          </a:bodyPr>
          <a:lstStyle/>
          <a:p>
            <a:pPr algn="ctr" rtl="0"/>
            <a:r>
              <a:rPr lang="nl-NL" sz="10000" b="0" cap="none" spc="0" dirty="0">
                <a:ln w="0"/>
                <a:solidFill>
                  <a:schemeClr val="bg2"/>
                </a:solidFill>
                <a:latin typeface="Franklin Gothic Medium" panose="020B0603020102020204" pitchFamily="34" charset="0"/>
                <a:cs typeface="Segoe UI" panose="020B0502040204020203" pitchFamily="34" charset="0"/>
              </a:rPr>
              <a:t>Workshop </a:t>
            </a:r>
          </a:p>
        </p:txBody>
      </p:sp>
    </p:spTree>
    <p:extLst>
      <p:ext uri="{BB962C8B-B14F-4D97-AF65-F5344CB8AC3E}">
        <p14:creationId xmlns:p14="http://schemas.microsoft.com/office/powerpoint/2010/main" val="2084892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4E35B9-3A2E-BB0A-DEEA-72329936BCA8}"/>
              </a:ext>
            </a:extLst>
          </p:cNvPr>
          <p:cNvSpPr>
            <a:spLocks noGrp="1"/>
          </p:cNvSpPr>
          <p:nvPr>
            <p:ph type="title"/>
          </p:nvPr>
        </p:nvSpPr>
        <p:spPr/>
        <p:txBody>
          <a:bodyPr/>
          <a:lstStyle/>
          <a:p>
            <a:r>
              <a:rPr lang="nl-NL" dirty="0"/>
              <a:t>Psychiatrische Zorg van nu</a:t>
            </a:r>
          </a:p>
        </p:txBody>
      </p:sp>
      <p:sp>
        <p:nvSpPr>
          <p:cNvPr id="3" name="Tijdelijke aanduiding voor inhoud 2">
            <a:extLst>
              <a:ext uri="{FF2B5EF4-FFF2-40B4-BE49-F238E27FC236}">
                <a16:creationId xmlns:a16="http://schemas.microsoft.com/office/drawing/2014/main" id="{4C784443-C579-35C8-91A9-52094492F754}"/>
              </a:ext>
            </a:extLst>
          </p:cNvPr>
          <p:cNvSpPr>
            <a:spLocks noGrp="1"/>
          </p:cNvSpPr>
          <p:nvPr>
            <p:ph idx="1"/>
          </p:nvPr>
        </p:nvSpPr>
        <p:spPr/>
        <p:txBody>
          <a:bodyPr/>
          <a:lstStyle/>
          <a:p>
            <a:r>
              <a:rPr lang="nl-NL" dirty="0">
                <a:effectLst/>
                <a:latin typeface="Calibri" panose="020F0502020204030204" pitchFamily="34" charset="0"/>
                <a:ea typeface="Calibri" panose="020F0502020204030204" pitchFamily="34" charset="0"/>
                <a:cs typeface="Times New Roman" panose="02020603050405020304" pitchFamily="18" charset="0"/>
              </a:rPr>
              <a:t>Wetenschappelijk onderzoek en praktijkonderzoek.</a:t>
            </a:r>
          </a:p>
          <a:p>
            <a:r>
              <a:rPr lang="nl-NL" dirty="0">
                <a:latin typeface="Calibri" panose="020F0502020204030204" pitchFamily="34" charset="0"/>
                <a:ea typeface="Calibri" panose="020F0502020204030204" pitchFamily="34" charset="0"/>
                <a:cs typeface="Times New Roman" panose="02020603050405020304" pitchFamily="18" charset="0"/>
              </a:rPr>
              <a:t>D</a:t>
            </a:r>
            <a:r>
              <a:rPr lang="nl-NL" dirty="0">
                <a:effectLst/>
                <a:latin typeface="Calibri" panose="020F0502020204030204" pitchFamily="34" charset="0"/>
                <a:ea typeface="Calibri" panose="020F0502020204030204" pitchFamily="34" charset="0"/>
                <a:cs typeface="Times New Roman" panose="02020603050405020304" pitchFamily="18" charset="0"/>
              </a:rPr>
              <a:t>e mens achter de aandoening </a:t>
            </a:r>
          </a:p>
          <a:p>
            <a:r>
              <a:rPr lang="nl-NL" dirty="0">
                <a:latin typeface="Calibri" panose="020F0502020204030204" pitchFamily="34" charset="0"/>
                <a:ea typeface="Calibri" panose="020F0502020204030204" pitchFamily="34" charset="0"/>
                <a:cs typeface="Times New Roman" panose="02020603050405020304" pitchFamily="18" charset="0"/>
              </a:rPr>
              <a:t>Kenniscentra</a:t>
            </a:r>
          </a:p>
          <a:p>
            <a:r>
              <a:rPr lang="nl-NL" dirty="0">
                <a:effectLst/>
                <a:latin typeface="Calibri" panose="020F0502020204030204" pitchFamily="34" charset="0"/>
                <a:ea typeface="Calibri" panose="020F0502020204030204" pitchFamily="34" charset="0"/>
                <a:cs typeface="Times New Roman" panose="02020603050405020304" pitchFamily="18" charset="0"/>
              </a:rPr>
              <a:t>Ervaringsdeskundigen</a:t>
            </a:r>
          </a:p>
          <a:p>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pic>
        <p:nvPicPr>
          <p:cNvPr id="4098" name="Picture 2" descr="Chronisch wonen psychiatrische zorg – Laurens">
            <a:extLst>
              <a:ext uri="{FF2B5EF4-FFF2-40B4-BE49-F238E27FC236}">
                <a16:creationId xmlns:a16="http://schemas.microsoft.com/office/drawing/2014/main" id="{BC96DAA9-3421-C01D-E7A0-5DA5E68DE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0499" y="4114800"/>
            <a:ext cx="5345723" cy="187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17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8E26AB-CE64-1BEE-F7E4-9D5323E893D1}"/>
              </a:ext>
            </a:extLst>
          </p:cNvPr>
          <p:cNvSpPr>
            <a:spLocks noGrp="1"/>
          </p:cNvSpPr>
          <p:nvPr>
            <p:ph type="title"/>
          </p:nvPr>
        </p:nvSpPr>
        <p:spPr>
          <a:xfrm>
            <a:off x="1202919" y="284176"/>
            <a:ext cx="9784080" cy="1508760"/>
          </a:xfrm>
        </p:spPr>
        <p:txBody>
          <a:bodyPr anchor="ctr">
            <a:normAutofit/>
          </a:bodyPr>
          <a:lstStyle/>
          <a:p>
            <a:r>
              <a:rPr lang="nl-NL" dirty="0"/>
              <a:t>participatie</a:t>
            </a:r>
          </a:p>
        </p:txBody>
      </p:sp>
      <p:sp>
        <p:nvSpPr>
          <p:cNvPr id="3" name="Tijdelijke aanduiding voor inhoud 2">
            <a:extLst>
              <a:ext uri="{FF2B5EF4-FFF2-40B4-BE49-F238E27FC236}">
                <a16:creationId xmlns:a16="http://schemas.microsoft.com/office/drawing/2014/main" id="{115442B0-C90B-4ED9-6ACD-EA833515B6AB}"/>
              </a:ext>
            </a:extLst>
          </p:cNvPr>
          <p:cNvSpPr>
            <a:spLocks noGrp="1"/>
          </p:cNvSpPr>
          <p:nvPr>
            <p:ph sz="half" idx="1"/>
          </p:nvPr>
        </p:nvSpPr>
        <p:spPr>
          <a:xfrm>
            <a:off x="1205344" y="2011680"/>
            <a:ext cx="4754880" cy="4206240"/>
          </a:xfrm>
        </p:spPr>
        <p:txBody>
          <a:bodyPr>
            <a:normAutofit/>
          </a:bodyPr>
          <a:lstStyle/>
          <a:p>
            <a:r>
              <a:rPr lang="nl-NL" dirty="0"/>
              <a:t>Uitsluiten van (ex)patiënten</a:t>
            </a:r>
          </a:p>
          <a:p>
            <a:r>
              <a:rPr lang="nl-NL" dirty="0"/>
              <a:t>Participatiewet: rol van de gemeente.</a:t>
            </a:r>
          </a:p>
        </p:txBody>
      </p:sp>
      <p:pic>
        <p:nvPicPr>
          <p:cNvPr id="1026" name="Picture 2" descr="Wegwijzer participatie bij vergunningverlening gemeenten - Omgevingscoach">
            <a:extLst>
              <a:ext uri="{FF2B5EF4-FFF2-40B4-BE49-F238E27FC236}">
                <a16:creationId xmlns:a16="http://schemas.microsoft.com/office/drawing/2014/main" id="{26B1C324-6FA4-7847-0A10-5611DE822A6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30391" y="2890418"/>
            <a:ext cx="4754880" cy="2448763"/>
          </a:xfrm>
          <a:prstGeom prst="rect">
            <a:avLst/>
          </a:prstGeom>
          <a:solidFill>
            <a:srgbClr val="FFFFFF"/>
          </a:solidFill>
        </p:spPr>
      </p:pic>
    </p:spTree>
    <p:extLst>
      <p:ext uri="{BB962C8B-B14F-4D97-AF65-F5344CB8AC3E}">
        <p14:creationId xmlns:p14="http://schemas.microsoft.com/office/powerpoint/2010/main" val="1050024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E6D4DA-25DA-C616-784C-202697E771E5}"/>
              </a:ext>
            </a:extLst>
          </p:cNvPr>
          <p:cNvSpPr>
            <a:spLocks noGrp="1"/>
          </p:cNvSpPr>
          <p:nvPr>
            <p:ph type="title"/>
          </p:nvPr>
        </p:nvSpPr>
        <p:spPr/>
        <p:txBody>
          <a:bodyPr/>
          <a:lstStyle/>
          <a:p>
            <a:r>
              <a:rPr lang="nl-NL" dirty="0"/>
              <a:t>Psychosociale benadering</a:t>
            </a:r>
          </a:p>
        </p:txBody>
      </p:sp>
      <p:sp>
        <p:nvSpPr>
          <p:cNvPr id="3" name="Tijdelijke aanduiding voor inhoud 2">
            <a:extLst>
              <a:ext uri="{FF2B5EF4-FFF2-40B4-BE49-F238E27FC236}">
                <a16:creationId xmlns:a16="http://schemas.microsoft.com/office/drawing/2014/main" id="{A92AA95D-0512-CA34-DF25-0376C144703E}"/>
              </a:ext>
            </a:extLst>
          </p:cNvPr>
          <p:cNvSpPr>
            <a:spLocks noGrp="1"/>
          </p:cNvSpPr>
          <p:nvPr>
            <p:ph idx="1"/>
          </p:nvPr>
        </p:nvSpPr>
        <p:spPr/>
        <p:txBody>
          <a:bodyPr/>
          <a:lstStyle/>
          <a:p>
            <a:pPr marL="0" indent="0">
              <a:buNone/>
            </a:pPr>
            <a:r>
              <a:rPr lang="nl-NL" dirty="0">
                <a:effectLst/>
                <a:latin typeface="Calibri" panose="020F0502020204030204" pitchFamily="34" charset="0"/>
                <a:ea typeface="Calibri" panose="020F0502020204030204" pitchFamily="34" charset="0"/>
                <a:cs typeface="Times New Roman" panose="02020603050405020304" pitchFamily="18" charset="0"/>
              </a:rPr>
              <a:t>Afhankelijk van het doel van de ondersteuning zijn er 3 benaderingen te onderscheiden:</a:t>
            </a:r>
          </a:p>
          <a:p>
            <a:r>
              <a:rPr lang="nl-NL" dirty="0">
                <a:latin typeface="Calibri" panose="020F0502020204030204" pitchFamily="34" charset="0"/>
                <a:ea typeface="Calibri" panose="020F0502020204030204" pitchFamily="34" charset="0"/>
                <a:cs typeface="Times New Roman" panose="02020603050405020304" pitchFamily="18" charset="0"/>
              </a:rPr>
              <a:t>Herstelbenadering: balans vinden en mogelijkheden ontdekken.</a:t>
            </a:r>
          </a:p>
          <a:p>
            <a:r>
              <a:rPr lang="nl-NL" dirty="0">
                <a:effectLst/>
                <a:latin typeface="Calibri" panose="020F0502020204030204" pitchFamily="34" charset="0"/>
                <a:ea typeface="Calibri" panose="020F0502020204030204" pitchFamily="34" charset="0"/>
                <a:cs typeface="Times New Roman" panose="02020603050405020304" pitchFamily="18" charset="0"/>
              </a:rPr>
              <a:t>Psychoso</a:t>
            </a:r>
            <a:r>
              <a:rPr lang="nl-NL" dirty="0">
                <a:latin typeface="Calibri" panose="020F0502020204030204" pitchFamily="34" charset="0"/>
                <a:ea typeface="Calibri" panose="020F0502020204030204" pitchFamily="34" charset="0"/>
                <a:cs typeface="Times New Roman" panose="02020603050405020304" pitchFamily="18" charset="0"/>
              </a:rPr>
              <a:t>ciale rehabilitatiebenadering: competentie en zelfredzaamheid/ autonomie van de cliënt.</a:t>
            </a:r>
          </a:p>
          <a:p>
            <a:r>
              <a:rPr lang="nl-NL" dirty="0">
                <a:effectLst/>
                <a:latin typeface="Calibri" panose="020F0502020204030204" pitchFamily="34" charset="0"/>
                <a:ea typeface="Calibri" panose="020F0502020204030204" pitchFamily="34" charset="0"/>
                <a:cs typeface="Times New Roman" panose="02020603050405020304" pitchFamily="18" charset="0"/>
              </a:rPr>
              <a:t>Behandeling: verminderen van symptomen of lijden</a:t>
            </a:r>
          </a:p>
          <a:p>
            <a:pPr marL="0" indent="0">
              <a:buNone/>
            </a:pPr>
            <a:endParaRPr lang="nl-NL" dirty="0"/>
          </a:p>
        </p:txBody>
      </p:sp>
    </p:spTree>
    <p:extLst>
      <p:ext uri="{BB962C8B-B14F-4D97-AF65-F5344CB8AC3E}">
        <p14:creationId xmlns:p14="http://schemas.microsoft.com/office/powerpoint/2010/main" val="3267158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E7EE25-C2CB-7F2A-6B25-442140680D13}"/>
              </a:ext>
            </a:extLst>
          </p:cNvPr>
          <p:cNvSpPr>
            <a:spLocks noGrp="1"/>
          </p:cNvSpPr>
          <p:nvPr>
            <p:ph type="title"/>
          </p:nvPr>
        </p:nvSpPr>
        <p:spPr/>
        <p:txBody>
          <a:bodyPr/>
          <a:lstStyle/>
          <a:p>
            <a:endParaRPr lang="nl-NL"/>
          </a:p>
        </p:txBody>
      </p:sp>
      <p:pic>
        <p:nvPicPr>
          <p:cNvPr id="4" name="Onlinemedia 3" title="Rehabilitatie | MindUp">
            <a:hlinkClick r:id="" action="ppaction://media"/>
            <a:extLst>
              <a:ext uri="{FF2B5EF4-FFF2-40B4-BE49-F238E27FC236}">
                <a16:creationId xmlns:a16="http://schemas.microsoft.com/office/drawing/2014/main" id="{16F85A56-DCAC-6CC4-D29F-11C411571348}"/>
              </a:ext>
            </a:extLst>
          </p:cNvPr>
          <p:cNvPicPr>
            <a:picLocks noGrp="1" noRot="1" noChangeAspect="1"/>
          </p:cNvPicPr>
          <p:nvPr>
            <p:ph idx="1"/>
            <a:videoFile r:link="rId1"/>
          </p:nvPr>
        </p:nvPicPr>
        <p:blipFill>
          <a:blip r:embed="rId3"/>
          <a:stretch>
            <a:fillRect/>
          </a:stretch>
        </p:blipFill>
        <p:spPr>
          <a:xfrm>
            <a:off x="1516063" y="1038556"/>
            <a:ext cx="9015929" cy="5094288"/>
          </a:xfrm>
          <a:prstGeom prst="rect">
            <a:avLst/>
          </a:prstGeom>
        </p:spPr>
      </p:pic>
    </p:spTree>
    <p:extLst>
      <p:ext uri="{BB962C8B-B14F-4D97-AF65-F5344CB8AC3E}">
        <p14:creationId xmlns:p14="http://schemas.microsoft.com/office/powerpoint/2010/main" val="400283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CE453-C069-8143-1818-240618DD0EB8}"/>
              </a:ext>
            </a:extLst>
          </p:cNvPr>
          <p:cNvSpPr>
            <a:spLocks noGrp="1"/>
          </p:cNvSpPr>
          <p:nvPr>
            <p:ph type="title"/>
          </p:nvPr>
        </p:nvSpPr>
        <p:spPr>
          <a:xfrm>
            <a:off x="964794" y="274651"/>
            <a:ext cx="9784080" cy="1508760"/>
          </a:xfrm>
        </p:spPr>
        <p:txBody>
          <a:bodyPr>
            <a:normAutofit/>
          </a:bodyPr>
          <a:lstStyle/>
          <a:p>
            <a:r>
              <a:rPr lang="nl-NL" dirty="0"/>
              <a:t>tips</a:t>
            </a:r>
          </a:p>
        </p:txBody>
      </p:sp>
      <p:sp>
        <p:nvSpPr>
          <p:cNvPr id="3" name="Tijdelijke aanduiding voor inhoud 2">
            <a:extLst>
              <a:ext uri="{FF2B5EF4-FFF2-40B4-BE49-F238E27FC236}">
                <a16:creationId xmlns:a16="http://schemas.microsoft.com/office/drawing/2014/main" id="{9AD629B7-C42B-30A7-87F5-D21EB53C7F57}"/>
              </a:ext>
            </a:extLst>
          </p:cNvPr>
          <p:cNvSpPr>
            <a:spLocks noGrp="1"/>
          </p:cNvSpPr>
          <p:nvPr>
            <p:ph idx="1"/>
          </p:nvPr>
        </p:nvSpPr>
        <p:spPr>
          <a:xfrm>
            <a:off x="1202919" y="2030730"/>
            <a:ext cx="9784080" cy="4206240"/>
          </a:xfrm>
        </p:spPr>
        <p:txBody>
          <a:bodyPr/>
          <a:lstStyle/>
          <a:p>
            <a:pPr marL="0" indent="0">
              <a:buNone/>
            </a:pPr>
            <a:endParaRPr lang="nl-NL" dirty="0"/>
          </a:p>
          <a:p>
            <a:pPr marL="0" indent="0">
              <a:buNone/>
            </a:pPr>
            <a:r>
              <a:rPr lang="nl-NL" dirty="0"/>
              <a:t>Kijk tip: film 125 jaar psychiatrie/ 100 dagen in je hoofd </a:t>
            </a:r>
            <a:br>
              <a:rPr lang="nl-NL" dirty="0"/>
            </a:br>
            <a:endParaRPr lang="nl-NL" dirty="0"/>
          </a:p>
          <a:p>
            <a:pPr marL="0" indent="0">
              <a:buNone/>
            </a:pPr>
            <a:r>
              <a:rPr lang="nl-NL" dirty="0"/>
              <a:t>Lees tip: tijdlijn psychiatrie</a:t>
            </a:r>
          </a:p>
          <a:p>
            <a:pPr marL="0" indent="0">
              <a:buNone/>
            </a:pPr>
            <a:r>
              <a:rPr lang="nl-NL" dirty="0"/>
              <a:t>https://weten.site/geschiedenis-van-de-psychiatrie-tijdlijn/</a:t>
            </a:r>
          </a:p>
        </p:txBody>
      </p:sp>
    </p:spTree>
    <p:extLst>
      <p:ext uri="{BB962C8B-B14F-4D97-AF65-F5344CB8AC3E}">
        <p14:creationId xmlns:p14="http://schemas.microsoft.com/office/powerpoint/2010/main" val="242463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0C32A-6F7B-9372-47B3-DCC1BC5E28BC}"/>
              </a:ext>
            </a:extLst>
          </p:cNvPr>
          <p:cNvSpPr>
            <a:spLocks noGrp="1"/>
          </p:cNvSpPr>
          <p:nvPr>
            <p:ph type="title"/>
          </p:nvPr>
        </p:nvSpPr>
        <p:spPr/>
        <p:txBody>
          <a:bodyPr/>
          <a:lstStyle/>
          <a:p>
            <a:r>
              <a:rPr lang="nl-NL" dirty="0"/>
              <a:t>Vandaag</a:t>
            </a:r>
          </a:p>
        </p:txBody>
      </p:sp>
      <p:sp>
        <p:nvSpPr>
          <p:cNvPr id="3" name="Tijdelijke aanduiding voor inhoud 2">
            <a:extLst>
              <a:ext uri="{FF2B5EF4-FFF2-40B4-BE49-F238E27FC236}">
                <a16:creationId xmlns:a16="http://schemas.microsoft.com/office/drawing/2014/main" id="{E7E2BB8C-7FC6-D695-EF87-69E89B12E4DE}"/>
              </a:ext>
            </a:extLst>
          </p:cNvPr>
          <p:cNvSpPr>
            <a:spLocks noGrp="1"/>
          </p:cNvSpPr>
          <p:nvPr>
            <p:ph idx="1"/>
          </p:nvPr>
        </p:nvSpPr>
        <p:spPr/>
        <p:txBody>
          <a:bodyPr/>
          <a:lstStyle/>
          <a:p>
            <a:r>
              <a:rPr lang="nl-NL" dirty="0"/>
              <a:t>Waarom deze workshop?</a:t>
            </a:r>
          </a:p>
          <a:p>
            <a:r>
              <a:rPr lang="nl-NL" dirty="0"/>
              <a:t>Psychiatrische stoornis </a:t>
            </a:r>
          </a:p>
          <a:p>
            <a:r>
              <a:rPr lang="nl-NL" dirty="0"/>
              <a:t>Geschiedenis van de GGZ</a:t>
            </a:r>
          </a:p>
          <a:p>
            <a:r>
              <a:rPr lang="nl-NL" dirty="0"/>
              <a:t>Psychiatrische zorg van nu </a:t>
            </a:r>
          </a:p>
          <a:p>
            <a:r>
              <a:rPr lang="nl-NL" dirty="0"/>
              <a:t>Participatie </a:t>
            </a:r>
          </a:p>
          <a:p>
            <a:r>
              <a:rPr lang="nl-NL" dirty="0"/>
              <a:t>Psychosociale benadering</a:t>
            </a:r>
          </a:p>
          <a:p>
            <a:endParaRPr lang="nl-NL" dirty="0"/>
          </a:p>
        </p:txBody>
      </p:sp>
    </p:spTree>
    <p:extLst>
      <p:ext uri="{BB962C8B-B14F-4D97-AF65-F5344CB8AC3E}">
        <p14:creationId xmlns:p14="http://schemas.microsoft.com/office/powerpoint/2010/main" val="962253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77BD2E-FAFB-8035-839B-7957D3D55685}"/>
              </a:ext>
            </a:extLst>
          </p:cNvPr>
          <p:cNvSpPr>
            <a:spLocks noGrp="1"/>
          </p:cNvSpPr>
          <p:nvPr>
            <p:ph type="title"/>
          </p:nvPr>
        </p:nvSpPr>
        <p:spPr/>
        <p:txBody>
          <a:bodyPr/>
          <a:lstStyle/>
          <a:p>
            <a:r>
              <a:rPr lang="nl-NL" dirty="0"/>
              <a:t>Waarom deze workshop?</a:t>
            </a:r>
          </a:p>
        </p:txBody>
      </p:sp>
      <p:sp>
        <p:nvSpPr>
          <p:cNvPr id="3" name="Tijdelijke aanduiding voor inhoud 2">
            <a:extLst>
              <a:ext uri="{FF2B5EF4-FFF2-40B4-BE49-F238E27FC236}">
                <a16:creationId xmlns:a16="http://schemas.microsoft.com/office/drawing/2014/main" id="{40179195-B354-D966-64DE-804CB86EBAC9}"/>
              </a:ext>
            </a:extLst>
          </p:cNvPr>
          <p:cNvSpPr>
            <a:spLocks noGrp="1"/>
          </p:cNvSpPr>
          <p:nvPr>
            <p:ph idx="1"/>
          </p:nvPr>
        </p:nvSpPr>
        <p:spPr/>
        <p:txBody>
          <a:bodyPr>
            <a:normAutofit/>
          </a:bodyPr>
          <a:lstStyle/>
          <a:p>
            <a:pPr marL="0" indent="0">
              <a:buNone/>
            </a:pPr>
            <a:r>
              <a:rPr lang="nl-NL" sz="2500" dirty="0">
                <a:effectLst/>
                <a:latin typeface="Calibri" panose="020F0502020204030204" pitchFamily="34" charset="0"/>
                <a:ea typeface="Calibri" panose="020F0502020204030204" pitchFamily="34" charset="0"/>
                <a:cs typeface="Times New Roman" panose="02020603050405020304" pitchFamily="18" charset="0"/>
              </a:rPr>
              <a:t>Het is als begeleider van belang te weten wat wordt verstaan onder een psychische aandoening en psychiatrische stoornissen en hoe de opvattingen daarover zich in de loop der jaren ontwikkeld hebben. </a:t>
            </a:r>
          </a:p>
          <a:p>
            <a:pPr marL="0" indent="0">
              <a:buNone/>
            </a:pPr>
            <a:endParaRPr lang="nl-NL" sz="2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sz="2500" dirty="0">
                <a:effectLst/>
                <a:latin typeface="Calibri" panose="020F0502020204030204" pitchFamily="34" charset="0"/>
                <a:ea typeface="Calibri" panose="020F0502020204030204" pitchFamily="34" charset="0"/>
                <a:cs typeface="Times New Roman" panose="02020603050405020304" pitchFamily="18" charset="0"/>
              </a:rPr>
              <a:t>Om een cliënt met een psychiatrische stoornis te begrijpen, is het noodzakelijk om te weten wat het effect is van een psychiatrische stoornis op het dagelijks functioneren van de cliënt.</a:t>
            </a:r>
            <a:endParaRPr lang="nl-NL" sz="2500" dirty="0"/>
          </a:p>
        </p:txBody>
      </p:sp>
    </p:spTree>
    <p:extLst>
      <p:ext uri="{BB962C8B-B14F-4D97-AF65-F5344CB8AC3E}">
        <p14:creationId xmlns:p14="http://schemas.microsoft.com/office/powerpoint/2010/main" val="242405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0CDA12-B02C-4F54-2AC9-75C1FA8A6636}"/>
              </a:ext>
            </a:extLst>
          </p:cNvPr>
          <p:cNvSpPr>
            <a:spLocks noGrp="1"/>
          </p:cNvSpPr>
          <p:nvPr>
            <p:ph type="title"/>
          </p:nvPr>
        </p:nvSpPr>
        <p:spPr/>
        <p:txBody>
          <a:bodyPr/>
          <a:lstStyle/>
          <a:p>
            <a:r>
              <a:rPr lang="nl-NL" dirty="0"/>
              <a:t>Psychiatrische stoornis</a:t>
            </a:r>
          </a:p>
        </p:txBody>
      </p:sp>
      <p:sp>
        <p:nvSpPr>
          <p:cNvPr id="3" name="Tijdelijke aanduiding voor inhoud 2">
            <a:extLst>
              <a:ext uri="{FF2B5EF4-FFF2-40B4-BE49-F238E27FC236}">
                <a16:creationId xmlns:a16="http://schemas.microsoft.com/office/drawing/2014/main" id="{2F092010-B63B-6EA3-0315-76C88A15C5EB}"/>
              </a:ext>
            </a:extLst>
          </p:cNvPr>
          <p:cNvSpPr>
            <a:spLocks noGrp="1"/>
          </p:cNvSpPr>
          <p:nvPr>
            <p:ph idx="1"/>
          </p:nvPr>
        </p:nvSpPr>
        <p:spPr/>
        <p:txBody>
          <a:bodyPr/>
          <a:lstStyle/>
          <a:p>
            <a:r>
              <a:rPr lang="nl-NL" dirty="0">
                <a:effectLst/>
                <a:latin typeface="Calibri" panose="020F0502020204030204" pitchFamily="34" charset="0"/>
                <a:ea typeface="Calibri" panose="020F0502020204030204" pitchFamily="34" charset="0"/>
                <a:cs typeface="Times New Roman" panose="02020603050405020304" pitchFamily="18" charset="0"/>
              </a:rPr>
              <a:t>Een cliënt leidt aan een psychiatrische stoornis wanneer de psychologische functies, zoals voelen, denken of waarnemen afwijkend functioneren. </a:t>
            </a:r>
          </a:p>
          <a:p>
            <a:r>
              <a:rPr lang="nl-NL" dirty="0">
                <a:effectLst/>
                <a:latin typeface="Calibri" panose="020F0502020204030204" pitchFamily="34" charset="0"/>
                <a:ea typeface="Calibri" panose="020F0502020204030204" pitchFamily="34" charset="0"/>
                <a:cs typeface="Times New Roman" panose="02020603050405020304" pitchFamily="18" charset="0"/>
              </a:rPr>
              <a:t>Het gevolg is dat de cliënt zich vreemd gaat gedragen.</a:t>
            </a:r>
          </a:p>
          <a:p>
            <a:r>
              <a:rPr lang="nl-NL" dirty="0">
                <a:latin typeface="Calibri" panose="020F0502020204030204" pitchFamily="34" charset="0"/>
                <a:ea typeface="Calibri" panose="020F0502020204030204" pitchFamily="34" charset="0"/>
                <a:cs typeface="Times New Roman" panose="02020603050405020304" pitchFamily="18" charset="0"/>
              </a:rPr>
              <a:t>Diagnose</a:t>
            </a:r>
          </a:p>
          <a:p>
            <a:r>
              <a:rPr lang="nl-NL" dirty="0">
                <a:latin typeface="Calibri" panose="020F0502020204030204" pitchFamily="34" charset="0"/>
                <a:ea typeface="Calibri" panose="020F0502020204030204" pitchFamily="34" charset="0"/>
                <a:cs typeface="Times New Roman" panose="02020603050405020304" pitchFamily="18" charset="0"/>
              </a:rPr>
              <a:t>DSM-5</a:t>
            </a:r>
          </a:p>
          <a:p>
            <a:pPr marL="0" indent="0">
              <a:buNone/>
            </a:pPr>
            <a:endParaRPr lang="nl-NL" dirty="0"/>
          </a:p>
        </p:txBody>
      </p:sp>
      <p:pic>
        <p:nvPicPr>
          <p:cNvPr id="1026" name="Picture 2" descr="Handboek voor de classificatie van psychische stoornissen DSM-5 | Boek |  9789089532220 | Bruna">
            <a:extLst>
              <a:ext uri="{FF2B5EF4-FFF2-40B4-BE49-F238E27FC236}">
                <a16:creationId xmlns:a16="http://schemas.microsoft.com/office/drawing/2014/main" id="{51A6AC73-0B9C-4646-008F-32BD8A2E72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14510" y="3182924"/>
            <a:ext cx="2381250" cy="339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545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89D47B-1F22-53BD-9501-9F719381166F}"/>
              </a:ext>
            </a:extLst>
          </p:cNvPr>
          <p:cNvSpPr>
            <a:spLocks noGrp="1"/>
          </p:cNvSpPr>
          <p:nvPr>
            <p:ph type="title"/>
          </p:nvPr>
        </p:nvSpPr>
        <p:spPr/>
        <p:txBody>
          <a:bodyPr/>
          <a:lstStyle/>
          <a:p>
            <a:r>
              <a:rPr lang="nl-NL" dirty="0"/>
              <a:t>Geschiedenis van de GGZ</a:t>
            </a:r>
          </a:p>
        </p:txBody>
      </p:sp>
      <p:sp>
        <p:nvSpPr>
          <p:cNvPr id="3" name="Tijdelijke aanduiding voor inhoud 2">
            <a:extLst>
              <a:ext uri="{FF2B5EF4-FFF2-40B4-BE49-F238E27FC236}">
                <a16:creationId xmlns:a16="http://schemas.microsoft.com/office/drawing/2014/main" id="{17EAF769-20D5-27FA-0231-C17B743368C1}"/>
              </a:ext>
            </a:extLst>
          </p:cNvPr>
          <p:cNvSpPr>
            <a:spLocks noGrp="1"/>
          </p:cNvSpPr>
          <p:nvPr>
            <p:ph idx="1"/>
          </p:nvPr>
        </p:nvSpPr>
        <p:spPr/>
        <p:txBody>
          <a:bodyPr>
            <a:normAutofit/>
          </a:bodyPr>
          <a:lstStyle/>
          <a:p>
            <a:pPr marL="0" indent="0">
              <a:buNone/>
            </a:pPr>
            <a:r>
              <a:rPr lang="nl-NL" b="1" dirty="0">
                <a:effectLst/>
                <a:latin typeface="Calibri" panose="020F0502020204030204" pitchFamily="34" charset="0"/>
                <a:ea typeface="Calibri" panose="020F0502020204030204" pitchFamily="34" charset="0"/>
                <a:cs typeface="Times New Roman" panose="02020603050405020304" pitchFamily="18" charset="0"/>
              </a:rPr>
              <a:t>Rond 400 voor Christus </a:t>
            </a:r>
            <a:r>
              <a:rPr lang="nl-NL"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nl-NL" b="1" dirty="0">
                <a:effectLst/>
                <a:latin typeface="Calibri" panose="020F0502020204030204" pitchFamily="34" charset="0"/>
                <a:ea typeface="Calibri" panose="020F0502020204030204" pitchFamily="34" charset="0"/>
                <a:cs typeface="Times New Roman" panose="02020603050405020304" pitchFamily="18" charset="0"/>
              </a:rPr>
              <a:t>Griekse arts Hippocrates </a:t>
            </a:r>
            <a:endParaRPr lang="nl-NL" b="1" dirty="0">
              <a:latin typeface="Calibri" panose="020F0502020204030204" pitchFamily="34" charset="0"/>
              <a:ea typeface="Calibri" panose="020F0502020204030204" pitchFamily="34" charset="0"/>
              <a:cs typeface="Times New Roman" panose="02020603050405020304" pitchFamily="18" charset="0"/>
            </a:endParaRPr>
          </a:p>
          <a:p>
            <a:r>
              <a:rPr lang="nl-NL"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Oorzaak = onjuiste verhouding van 4 lichaamsvochten</a:t>
            </a:r>
          </a:p>
          <a:p>
            <a:pPr>
              <a:buFontTx/>
              <a:buChar char="-"/>
            </a:pPr>
            <a:r>
              <a:rPr lang="nl-NL"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Bloed</a:t>
            </a:r>
          </a:p>
          <a:p>
            <a:pPr>
              <a:buFontTx/>
              <a:buChar char="-"/>
            </a:pPr>
            <a:r>
              <a:rPr lang="nl-NL"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Slijm</a:t>
            </a:r>
          </a:p>
          <a:p>
            <a:pPr>
              <a:buFontTx/>
              <a:buChar char="-"/>
            </a:pPr>
            <a:r>
              <a:rPr lang="nl-NL"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Gele/zwarte gal</a:t>
            </a:r>
          </a:p>
          <a:p>
            <a:r>
              <a:rPr lang="nl-NL"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Opgesloten met medische behandeling: braaktherapie, afzuigen van gal, warme/koude baden/ ijzeren beugel/ketting..</a:t>
            </a:r>
          </a:p>
          <a:p>
            <a:pPr marL="0" indent="0">
              <a:buNone/>
            </a:pPr>
            <a:r>
              <a:rPr lang="nl-NL" b="1"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Later…. 200 na christus</a:t>
            </a:r>
          </a:p>
          <a:p>
            <a:pPr marL="0" indent="0">
              <a:buNone/>
            </a:pPr>
            <a:r>
              <a:rPr lang="nl-NL"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‘’Een ziek lichaam heeft een zieke geest als gevolg’’</a:t>
            </a:r>
          </a:p>
          <a:p>
            <a:pPr marL="0" indent="0">
              <a:buNone/>
            </a:pPr>
            <a:endParaRPr lang="nl-NL"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294168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508CA1-476B-1F74-C55E-4E52A758C5B0}"/>
              </a:ext>
            </a:extLst>
          </p:cNvPr>
          <p:cNvSpPr>
            <a:spLocks noGrp="1"/>
          </p:cNvSpPr>
          <p:nvPr>
            <p:ph type="title"/>
          </p:nvPr>
        </p:nvSpPr>
        <p:spPr/>
        <p:txBody>
          <a:bodyPr/>
          <a:lstStyle/>
          <a:p>
            <a:pPr algn="ctr"/>
            <a:r>
              <a:rPr lang="nl-NL" dirty="0"/>
              <a:t>Geschiedenis van de GGZ</a:t>
            </a:r>
          </a:p>
        </p:txBody>
      </p:sp>
      <p:sp>
        <p:nvSpPr>
          <p:cNvPr id="3" name="Tijdelijke aanduiding voor inhoud 2">
            <a:extLst>
              <a:ext uri="{FF2B5EF4-FFF2-40B4-BE49-F238E27FC236}">
                <a16:creationId xmlns:a16="http://schemas.microsoft.com/office/drawing/2014/main" id="{1F4C09A2-8344-1E34-B958-DD9DFA9E403F}"/>
              </a:ext>
            </a:extLst>
          </p:cNvPr>
          <p:cNvSpPr>
            <a:spLocks noGrp="1"/>
          </p:cNvSpPr>
          <p:nvPr>
            <p:ph idx="1"/>
          </p:nvPr>
        </p:nvSpPr>
        <p:spPr/>
        <p:txBody>
          <a:bodyPr/>
          <a:lstStyle/>
          <a:p>
            <a:pPr marL="0" indent="0" algn="ctr">
              <a:buNone/>
            </a:pPr>
            <a:r>
              <a:rPr lang="nl-NL" dirty="0">
                <a:latin typeface="Calibri" panose="020F0502020204030204" pitchFamily="34" charset="0"/>
                <a:cs typeface="Times New Roman" panose="02020603050405020304" pitchFamily="18" charset="0"/>
              </a:rPr>
              <a:t>Vroege middeleeuwen </a:t>
            </a:r>
            <a:r>
              <a:rPr lang="nl-NL" dirty="0">
                <a:latin typeface="Calibri" panose="020F0502020204030204" pitchFamily="34" charset="0"/>
                <a:cs typeface="Times New Roman" panose="02020603050405020304" pitchFamily="18" charset="0"/>
                <a:sym typeface="Wingdings" panose="05000000000000000000" pitchFamily="2" charset="2"/>
              </a:rPr>
              <a:t> </a:t>
            </a:r>
            <a:r>
              <a:rPr lang="nl-NL" dirty="0">
                <a:effectLst/>
                <a:latin typeface="Calibri" panose="020F0502020204030204" pitchFamily="34" charset="0"/>
                <a:ea typeface="Calibri" panose="020F0502020204030204" pitchFamily="34" charset="0"/>
                <a:cs typeface="Times New Roman" panose="02020603050405020304" pitchFamily="18" charset="0"/>
              </a:rPr>
              <a:t>het geloof in hekserij en exorcisme (duiveluitdrijving)</a:t>
            </a:r>
          </a:p>
          <a:p>
            <a:pPr marL="0" indent="0" algn="ctr">
              <a:buNone/>
            </a:pPr>
            <a:r>
              <a:rPr lang="nl-NL" dirty="0">
                <a:latin typeface="Calibri" panose="020F0502020204030204" pitchFamily="34" charset="0"/>
                <a:cs typeface="Times New Roman" panose="02020603050405020304" pitchFamily="18" charset="0"/>
              </a:rPr>
              <a:t>Late middeleeuwen </a:t>
            </a:r>
            <a:r>
              <a:rPr lang="nl-NL" dirty="0">
                <a:latin typeface="Calibri" panose="020F0502020204030204" pitchFamily="34" charset="0"/>
                <a:cs typeface="Times New Roman" panose="02020603050405020304" pitchFamily="18" charset="0"/>
                <a:sym typeface="Wingdings" panose="05000000000000000000" pitchFamily="2" charset="2"/>
              </a:rPr>
              <a:t> </a:t>
            </a:r>
            <a:r>
              <a:rPr lang="nl-NL" dirty="0">
                <a:effectLst/>
                <a:latin typeface="Calibri" panose="020F0502020204030204" pitchFamily="34" charset="0"/>
                <a:ea typeface="Calibri" panose="020F0502020204030204" pitchFamily="34" charset="0"/>
                <a:cs typeface="Times New Roman" panose="02020603050405020304" pitchFamily="18" charset="0"/>
              </a:rPr>
              <a:t>de theorieën van Hippocrates en de volksgeneeskunde (martelingen)</a:t>
            </a:r>
          </a:p>
          <a:p>
            <a:pPr marL="0" indent="0" algn="ctr">
              <a:buNone/>
            </a:pPr>
            <a:endParaRPr lang="nl-NL"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dirty="0"/>
          </a:p>
        </p:txBody>
      </p:sp>
      <p:pic>
        <p:nvPicPr>
          <p:cNvPr id="1026" name="Picture 2" descr="Tientallen heksen op de brandstapel — Historiehuis">
            <a:extLst>
              <a:ext uri="{FF2B5EF4-FFF2-40B4-BE49-F238E27FC236}">
                <a16:creationId xmlns:a16="http://schemas.microsoft.com/office/drawing/2014/main" id="{7599606C-5659-DED5-2049-A6B42B18C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8429" y="3308785"/>
            <a:ext cx="3424523" cy="3424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536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8AB598-175A-97AF-4A94-EFCE3EA25208}"/>
              </a:ext>
            </a:extLst>
          </p:cNvPr>
          <p:cNvSpPr>
            <a:spLocks noGrp="1"/>
          </p:cNvSpPr>
          <p:nvPr>
            <p:ph type="title"/>
          </p:nvPr>
        </p:nvSpPr>
        <p:spPr/>
        <p:txBody>
          <a:bodyPr/>
          <a:lstStyle/>
          <a:p>
            <a:r>
              <a:rPr lang="nl-NL" dirty="0"/>
              <a:t>Geschiedenis van de GGZ</a:t>
            </a:r>
          </a:p>
        </p:txBody>
      </p:sp>
      <p:sp>
        <p:nvSpPr>
          <p:cNvPr id="3" name="Tijdelijke aanduiding voor inhoud 2">
            <a:extLst>
              <a:ext uri="{FF2B5EF4-FFF2-40B4-BE49-F238E27FC236}">
                <a16:creationId xmlns:a16="http://schemas.microsoft.com/office/drawing/2014/main" id="{50621A20-DDAB-6722-8264-D14D50F4529B}"/>
              </a:ext>
            </a:extLst>
          </p:cNvPr>
          <p:cNvSpPr>
            <a:spLocks noGrp="1"/>
          </p:cNvSpPr>
          <p:nvPr>
            <p:ph idx="1"/>
          </p:nvPr>
        </p:nvSpPr>
        <p:spPr/>
        <p:txBody>
          <a:bodyPr>
            <a:normAutofit/>
          </a:bodyPr>
          <a:lstStyle/>
          <a:p>
            <a:pPr marL="0" indent="0">
              <a:buNone/>
            </a:pPr>
            <a:r>
              <a:rPr lang="nl-NL" b="1" dirty="0">
                <a:latin typeface="Calibri" panose="020F0502020204030204" pitchFamily="34" charset="0"/>
                <a:cs typeface="Times New Roman" panose="02020603050405020304" pitchFamily="18" charset="0"/>
              </a:rPr>
              <a:t>Begin 19</a:t>
            </a:r>
            <a:r>
              <a:rPr lang="nl-NL" b="1" baseline="30000" dirty="0">
                <a:latin typeface="Calibri" panose="020F0502020204030204" pitchFamily="34" charset="0"/>
                <a:cs typeface="Times New Roman" panose="02020603050405020304" pitchFamily="18" charset="0"/>
              </a:rPr>
              <a:t>e</a:t>
            </a:r>
            <a:r>
              <a:rPr lang="nl-NL" b="1" dirty="0">
                <a:latin typeface="Calibri" panose="020F0502020204030204" pitchFamily="34" charset="0"/>
                <a:cs typeface="Times New Roman" panose="02020603050405020304" pitchFamily="18" charset="0"/>
              </a:rPr>
              <a:t> eeuw </a:t>
            </a:r>
            <a:r>
              <a:rPr lang="nl-NL" b="1" dirty="0">
                <a:latin typeface="Calibri" panose="020F0502020204030204" pitchFamily="34" charset="0"/>
                <a:cs typeface="Times New Roman" panose="02020603050405020304" pitchFamily="18" charset="0"/>
                <a:sym typeface="Wingdings" panose="05000000000000000000" pitchFamily="2" charset="2"/>
              </a:rPr>
              <a:t> </a:t>
            </a:r>
            <a:r>
              <a:rPr lang="nl-NL" b="1" dirty="0">
                <a:effectLst/>
                <a:latin typeface="Calibri" panose="020F0502020204030204" pitchFamily="34" charset="0"/>
                <a:ea typeface="Calibri" panose="020F0502020204030204" pitchFamily="34" charset="0"/>
                <a:cs typeface="Times New Roman" panose="02020603050405020304" pitchFamily="18" charset="0"/>
              </a:rPr>
              <a:t>verschuiving van patiënten van dolhuis (gekkenhuis) naar krankzinnigengesticht (psychiatrisch ziekenhuis).</a:t>
            </a:r>
          </a:p>
          <a:p>
            <a:pPr marL="0" indent="0">
              <a:buNone/>
            </a:pPr>
            <a:endParaRPr lang="nl-NL"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dirty="0">
                <a:latin typeface="Calibri" panose="020F0502020204030204" pitchFamily="34" charset="0"/>
                <a:ea typeface="Calibri" panose="020F0502020204030204" pitchFamily="34" charset="0"/>
                <a:cs typeface="Times New Roman" panose="02020603050405020304" pitchFamily="18" charset="0"/>
              </a:rPr>
              <a:t>‘’Er is medische zorg nodig’’.</a:t>
            </a: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Temperatuur meten, observeren, bedwang houden van </a:t>
            </a:r>
            <a:r>
              <a:rPr lang="nl-NL" sz="1800" dirty="0">
                <a:latin typeface="Calibri" panose="020F0502020204030204" pitchFamily="34" charset="0"/>
                <a:ea typeface="Calibri" panose="020F0502020204030204" pitchFamily="34" charset="0"/>
                <a:cs typeface="Times New Roman" panose="02020603050405020304" pitchFamily="18" charset="0"/>
              </a:rPr>
              <a:t>onrustige patiënten..</a:t>
            </a:r>
          </a:p>
          <a:p>
            <a:pPr marL="0" indent="0">
              <a:buNone/>
            </a:pPr>
            <a:endParaRPr lang="nl-NL"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dirty="0">
              <a:latin typeface="Calibri" panose="020F0502020204030204" pitchFamily="34" charset="0"/>
              <a:ea typeface="Calibri" panose="020F0502020204030204" pitchFamily="34" charset="0"/>
              <a:cs typeface="Times New Roman" panose="02020603050405020304" pitchFamily="18" charset="0"/>
            </a:endParaRPr>
          </a:p>
          <a:p>
            <a:endParaRPr lang="nl-NL"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dirty="0"/>
          </a:p>
        </p:txBody>
      </p:sp>
      <p:pic>
        <p:nvPicPr>
          <p:cNvPr id="2050" name="Picture 2" descr="Psychiatrie van vroeger - Wereld van psychologie">
            <a:extLst>
              <a:ext uri="{FF2B5EF4-FFF2-40B4-BE49-F238E27FC236}">
                <a16:creationId xmlns:a16="http://schemas.microsoft.com/office/drawing/2014/main" id="{7004BE97-0ED0-2164-7315-C4FB93A2E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5623" y="4227688"/>
            <a:ext cx="4029941" cy="2450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619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1619EC-9DB7-3847-60A2-B310B3B2EFA0}"/>
              </a:ext>
            </a:extLst>
          </p:cNvPr>
          <p:cNvSpPr>
            <a:spLocks noGrp="1"/>
          </p:cNvSpPr>
          <p:nvPr>
            <p:ph type="title"/>
          </p:nvPr>
        </p:nvSpPr>
        <p:spPr/>
        <p:txBody>
          <a:bodyPr/>
          <a:lstStyle/>
          <a:p>
            <a:r>
              <a:rPr lang="nl-NL" dirty="0"/>
              <a:t>Geschiedenis van de ggz</a:t>
            </a:r>
          </a:p>
        </p:txBody>
      </p:sp>
      <p:sp>
        <p:nvSpPr>
          <p:cNvPr id="3" name="Tijdelijke aanduiding voor inhoud 2">
            <a:extLst>
              <a:ext uri="{FF2B5EF4-FFF2-40B4-BE49-F238E27FC236}">
                <a16:creationId xmlns:a16="http://schemas.microsoft.com/office/drawing/2014/main" id="{3F6A1B6F-4833-DCB3-F6AB-E9FF6FF0F264}"/>
              </a:ext>
            </a:extLst>
          </p:cNvPr>
          <p:cNvSpPr>
            <a:spLocks noGrp="1"/>
          </p:cNvSpPr>
          <p:nvPr>
            <p:ph idx="1"/>
          </p:nvPr>
        </p:nvSpPr>
        <p:spPr/>
        <p:txBody>
          <a:bodyPr/>
          <a:lstStyle/>
          <a:p>
            <a:r>
              <a:rPr lang="nl-NL" b="1" dirty="0">
                <a:latin typeface="Calibri" panose="020F0502020204030204" pitchFamily="34" charset="0"/>
                <a:cs typeface="Times New Roman" panose="02020603050405020304" pitchFamily="18" charset="0"/>
              </a:rPr>
              <a:t>Eind 19</a:t>
            </a:r>
            <a:r>
              <a:rPr lang="nl-NL" b="1" baseline="30000" dirty="0">
                <a:latin typeface="Calibri" panose="020F0502020204030204" pitchFamily="34" charset="0"/>
                <a:cs typeface="Times New Roman" panose="02020603050405020304" pitchFamily="18" charset="0"/>
              </a:rPr>
              <a:t>e</a:t>
            </a:r>
            <a:r>
              <a:rPr lang="nl-NL" b="1" dirty="0">
                <a:latin typeface="Calibri" panose="020F0502020204030204" pitchFamily="34" charset="0"/>
                <a:cs typeface="Times New Roman" panose="02020603050405020304" pitchFamily="18" charset="0"/>
              </a:rPr>
              <a:t> eeuw </a:t>
            </a:r>
            <a:r>
              <a:rPr lang="nl-NL" b="1" dirty="0">
                <a:latin typeface="Calibri" panose="020F0502020204030204" pitchFamily="34" charset="0"/>
                <a:cs typeface="Times New Roman" panose="02020603050405020304" pitchFamily="18" charset="0"/>
                <a:sym typeface="Wingdings" panose="05000000000000000000" pitchFamily="2" charset="2"/>
              </a:rPr>
              <a:t> </a:t>
            </a:r>
            <a:r>
              <a:rPr lang="nl-NL" b="1" dirty="0">
                <a:effectLst/>
                <a:latin typeface="Calibri" panose="020F0502020204030204" pitchFamily="34" charset="0"/>
                <a:ea typeface="Calibri" panose="020F0502020204030204" pitchFamily="34" charset="0"/>
                <a:cs typeface="Times New Roman" panose="02020603050405020304" pitchFamily="18" charset="0"/>
              </a:rPr>
              <a:t>Sigmund Freud: psychoanalyse</a:t>
            </a:r>
          </a:p>
          <a:p>
            <a:pPr marL="0" indent="0">
              <a:buNone/>
            </a:pPr>
            <a:r>
              <a:rPr lang="nl-NL" sz="1800" dirty="0">
                <a:latin typeface="Calibri" panose="020F0502020204030204" pitchFamily="34" charset="0"/>
                <a:ea typeface="Calibri" panose="020F0502020204030204" pitchFamily="34" charset="0"/>
                <a:cs typeface="Times New Roman" panose="02020603050405020304" pitchFamily="18" charset="0"/>
              </a:rPr>
              <a:t>‘’De onderdrukking van seksuele driften in de jeugdjaren openbaart zich op volwassen leeftijd als neurosen’’.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r>
              <a:rPr lang="nl-NL" b="1" dirty="0">
                <a:latin typeface="Calibri" panose="020F0502020204030204" pitchFamily="34" charset="0"/>
                <a:ea typeface="Calibri" panose="020F0502020204030204" pitchFamily="34" charset="0"/>
                <a:cs typeface="Times New Roman" panose="02020603050405020304" pitchFamily="18" charset="0"/>
              </a:rPr>
              <a:t>J</a:t>
            </a:r>
            <a:r>
              <a:rPr lang="nl-NL" b="1" dirty="0">
                <a:effectLst/>
                <a:latin typeface="Calibri" panose="020F0502020204030204" pitchFamily="34" charset="0"/>
                <a:ea typeface="Calibri" panose="020F0502020204030204" pitchFamily="34" charset="0"/>
                <a:cs typeface="Times New Roman" panose="02020603050405020304" pitchFamily="18" charset="0"/>
              </a:rPr>
              <a:t>aren 60 en 70  </a:t>
            </a:r>
            <a:r>
              <a:rPr lang="nl-NL" b="1"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nl-NL" b="1" dirty="0">
                <a:effectLst/>
                <a:latin typeface="Calibri" panose="020F0502020204030204" pitchFamily="34" charset="0"/>
                <a:ea typeface="Calibri" panose="020F0502020204030204" pitchFamily="34" charset="0"/>
                <a:cs typeface="Times New Roman" panose="02020603050405020304" pitchFamily="18" charset="0"/>
              </a:rPr>
              <a:t>meer inspraak en rechten voor patiënten</a:t>
            </a:r>
            <a:endParaRPr lang="nl-NL" b="1" dirty="0"/>
          </a:p>
          <a:p>
            <a:pPr marL="0" indent="0">
              <a:buNone/>
            </a:pPr>
            <a:endParaRPr lang="nl-NL" dirty="0"/>
          </a:p>
        </p:txBody>
      </p:sp>
      <p:pic>
        <p:nvPicPr>
          <p:cNvPr id="3076" name="Picture 4" descr="Over je ego en je superego – En nu actie!">
            <a:extLst>
              <a:ext uri="{FF2B5EF4-FFF2-40B4-BE49-F238E27FC236}">
                <a16:creationId xmlns:a16="http://schemas.microsoft.com/office/drawing/2014/main" id="{C5316F98-D643-F631-18F3-8E822236F5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2321" y="4041199"/>
            <a:ext cx="4061537" cy="253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21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DBAE78-6F5C-524C-D2FB-539BD58E65D3}"/>
              </a:ext>
            </a:extLst>
          </p:cNvPr>
          <p:cNvSpPr>
            <a:spLocks noGrp="1"/>
          </p:cNvSpPr>
          <p:nvPr>
            <p:ph type="title"/>
          </p:nvPr>
        </p:nvSpPr>
        <p:spPr/>
        <p:txBody>
          <a:bodyPr/>
          <a:lstStyle/>
          <a:p>
            <a:endParaRPr lang="nl-NL"/>
          </a:p>
        </p:txBody>
      </p:sp>
      <p:pic>
        <p:nvPicPr>
          <p:cNvPr id="4" name="Onlinemedia 3" title="Film 125 jaar psychiatrie - Inleiding - Deel 0">
            <a:hlinkClick r:id="" action="ppaction://media"/>
            <a:extLst>
              <a:ext uri="{FF2B5EF4-FFF2-40B4-BE49-F238E27FC236}">
                <a16:creationId xmlns:a16="http://schemas.microsoft.com/office/drawing/2014/main" id="{05B86A23-4828-E7EF-281D-7333D4605EA2}"/>
              </a:ext>
            </a:extLst>
          </p:cNvPr>
          <p:cNvPicPr>
            <a:picLocks noGrp="1" noRot="1" noChangeAspect="1"/>
          </p:cNvPicPr>
          <p:nvPr>
            <p:ph idx="1"/>
            <a:videoFile r:link="rId1"/>
          </p:nvPr>
        </p:nvPicPr>
        <p:blipFill>
          <a:blip r:embed="rId3"/>
          <a:stretch>
            <a:fillRect/>
          </a:stretch>
        </p:blipFill>
        <p:spPr>
          <a:xfrm>
            <a:off x="1669928" y="1038556"/>
            <a:ext cx="9088027" cy="5135026"/>
          </a:xfrm>
          <a:prstGeom prst="rect">
            <a:avLst/>
          </a:prstGeom>
        </p:spPr>
      </p:pic>
      <mc:AlternateContent xmlns:mc="http://schemas.openxmlformats.org/markup-compatibility/2006">
        <mc:Choice xmlns:p14="http://schemas.microsoft.com/office/powerpoint/2010/main" Requires="p14">
          <p:contentPart p14:bwMode="auto" r:id="rId4">
            <p14:nvContentPartPr>
              <p14:cNvPr id="3" name="Inkt 2">
                <a:extLst>
                  <a:ext uri="{FF2B5EF4-FFF2-40B4-BE49-F238E27FC236}">
                    <a16:creationId xmlns:a16="http://schemas.microsoft.com/office/drawing/2014/main" id="{2D99BA23-EE2C-EA40-0621-7B6508F298D3}"/>
                  </a:ext>
                </a:extLst>
              </p14:cNvPr>
              <p14:cNvContentPartPr/>
              <p14:nvPr/>
            </p14:nvContentPartPr>
            <p14:xfrm>
              <a:off x="8953560" y="3778200"/>
              <a:ext cx="3232440" cy="2781720"/>
            </p14:xfrm>
          </p:contentPart>
        </mc:Choice>
        <mc:Fallback>
          <p:pic>
            <p:nvPicPr>
              <p:cNvPr id="3" name="Inkt 2">
                <a:extLst>
                  <a:ext uri="{FF2B5EF4-FFF2-40B4-BE49-F238E27FC236}">
                    <a16:creationId xmlns:a16="http://schemas.microsoft.com/office/drawing/2014/main" id="{2D99BA23-EE2C-EA40-0621-7B6508F298D3}"/>
                  </a:ext>
                </a:extLst>
              </p:cNvPr>
              <p:cNvPicPr/>
              <p:nvPr/>
            </p:nvPicPr>
            <p:blipFill>
              <a:blip r:embed="rId5"/>
              <a:stretch>
                <a:fillRect/>
              </a:stretch>
            </p:blipFill>
            <p:spPr>
              <a:xfrm>
                <a:off x="8944200" y="3768840"/>
                <a:ext cx="3251160" cy="2800440"/>
              </a:xfrm>
              <a:prstGeom prst="rect">
                <a:avLst/>
              </a:prstGeom>
            </p:spPr>
          </p:pic>
        </mc:Fallback>
      </mc:AlternateContent>
    </p:spTree>
    <p:extLst>
      <p:ext uri="{BB962C8B-B14F-4D97-AF65-F5344CB8AC3E}">
        <p14:creationId xmlns:p14="http://schemas.microsoft.com/office/powerpoint/2010/main" val="305428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neengesloten">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Office_30478329_TF11977135" id="{07B52D5D-4085-4D90-B559-8C7FCF6B8329}" vid="{AEB42853-C93F-45B3-9714-A5C5F0F93687}"/>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Presentatie speelplaatsregels</Template>
  <TotalTime>181</TotalTime>
  <Words>421</Words>
  <Application>Microsoft Office PowerPoint</Application>
  <PresentationFormat>Breedbeeld</PresentationFormat>
  <Paragraphs>61</Paragraphs>
  <Slides>14</Slides>
  <Notes>1</Notes>
  <HiddenSlides>0</HiddenSlides>
  <MMClips>2</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14</vt:i4>
      </vt:variant>
    </vt:vector>
  </HeadingPairs>
  <TitlesOfParts>
    <vt:vector size="21" baseType="lpstr">
      <vt:lpstr>Arial</vt:lpstr>
      <vt:lpstr>Calibri</vt:lpstr>
      <vt:lpstr>Corbel</vt:lpstr>
      <vt:lpstr>Franklin Gothic Medium</vt:lpstr>
      <vt:lpstr>Segoe UI</vt:lpstr>
      <vt:lpstr>Wingdings</vt:lpstr>
      <vt:lpstr>Aaneengesloten</vt:lpstr>
      <vt:lpstr>PowerPoint-presentatie</vt:lpstr>
      <vt:lpstr>Vandaag</vt:lpstr>
      <vt:lpstr>Waarom deze workshop?</vt:lpstr>
      <vt:lpstr>Psychiatrische stoornis</vt:lpstr>
      <vt:lpstr>Geschiedenis van de GGZ</vt:lpstr>
      <vt:lpstr>Geschiedenis van de GGZ</vt:lpstr>
      <vt:lpstr>Geschiedenis van de GGZ</vt:lpstr>
      <vt:lpstr>Geschiedenis van de ggz</vt:lpstr>
      <vt:lpstr>PowerPoint-presentatie</vt:lpstr>
      <vt:lpstr>Psychiatrische Zorg van nu</vt:lpstr>
      <vt:lpstr>participatie</vt:lpstr>
      <vt:lpstr>Psychosociale benadering</vt:lpstr>
      <vt:lpstr>PowerPoint-presentatie</vt:lpstr>
      <vt:lpstr>tips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Vroom, Romy</dc:creator>
  <cp:lastModifiedBy>Vroom, Romy</cp:lastModifiedBy>
  <cp:revision>7</cp:revision>
  <dcterms:created xsi:type="dcterms:W3CDTF">2023-02-14T10:17:36Z</dcterms:created>
  <dcterms:modified xsi:type="dcterms:W3CDTF">2023-02-23T09:56:36Z</dcterms:modified>
</cp:coreProperties>
</file>